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4"/>
  </p:notesMasterIdLst>
  <p:sldIdLst>
    <p:sldId id="287" r:id="rId2"/>
    <p:sldId id="359" r:id="rId3"/>
    <p:sldId id="360" r:id="rId4"/>
    <p:sldId id="365" r:id="rId5"/>
    <p:sldId id="361" r:id="rId6"/>
    <p:sldId id="363" r:id="rId7"/>
    <p:sldId id="362" r:id="rId8"/>
    <p:sldId id="368" r:id="rId9"/>
    <p:sldId id="366" r:id="rId10"/>
    <p:sldId id="378" r:id="rId11"/>
    <p:sldId id="367" r:id="rId12"/>
    <p:sldId id="369" r:id="rId13"/>
    <p:sldId id="370" r:id="rId14"/>
    <p:sldId id="371" r:id="rId15"/>
    <p:sldId id="372" r:id="rId16"/>
    <p:sldId id="373" r:id="rId17"/>
    <p:sldId id="374" r:id="rId18"/>
    <p:sldId id="375" r:id="rId19"/>
    <p:sldId id="379" r:id="rId20"/>
    <p:sldId id="380" r:id="rId21"/>
    <p:sldId id="376" r:id="rId22"/>
    <p:sldId id="30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00" autoAdjust="0"/>
    <p:restoredTop sz="94660"/>
  </p:normalViewPr>
  <p:slideViewPr>
    <p:cSldViewPr>
      <p:cViewPr varScale="1">
        <p:scale>
          <a:sx n="68" d="100"/>
          <a:sy n="68" d="100"/>
        </p:scale>
        <p:origin x="1632"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E82831-FF64-4378-AD92-21F633B1B043}" type="datetimeFigureOut">
              <a:rPr lang="ar-IQ" smtClean="0"/>
              <a:t>27/03/1445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61454C-E5C3-45E2-822C-A7A1733870D1}" type="slidenum">
              <a:rPr lang="ar-IQ" smtClean="0"/>
              <a:t>‹#›</a:t>
            </a:fld>
            <a:endParaRPr lang="ar-IQ"/>
          </a:p>
        </p:txBody>
      </p:sp>
    </p:spTree>
    <p:extLst>
      <p:ext uri="{BB962C8B-B14F-4D97-AF65-F5344CB8AC3E}">
        <p14:creationId xmlns:p14="http://schemas.microsoft.com/office/powerpoint/2010/main" val="316603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8861454C-E5C3-45E2-822C-A7A1733870D1}" type="slidenum">
              <a:rPr lang="ar-IQ" smtClean="0"/>
              <a:t>16</a:t>
            </a:fld>
            <a:endParaRPr lang="ar-IQ"/>
          </a:p>
        </p:txBody>
      </p:sp>
    </p:spTree>
    <p:extLst>
      <p:ext uri="{BB962C8B-B14F-4D97-AF65-F5344CB8AC3E}">
        <p14:creationId xmlns:p14="http://schemas.microsoft.com/office/powerpoint/2010/main" val="88143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27/03/1445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27/03/1445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27/03/1445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27/03/1445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27/03/1445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27/03/1445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27/03/1445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27/03/1445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27/03/1445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27/03/1445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27/03/1445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627784" y="2074926"/>
            <a:ext cx="5436604" cy="214616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fontAlgn="auto">
              <a:spcBef>
                <a:spcPct val="50000"/>
              </a:spcBef>
              <a:spcAft>
                <a:spcPts val="0"/>
              </a:spcAft>
              <a:defRPr/>
            </a:pPr>
            <a:r>
              <a:rPr lang="ar-IQ" sz="3600" b="1" dirty="0">
                <a:solidFill>
                  <a:schemeClr val="tx1"/>
                </a:solidFill>
                <a:latin typeface="Arial" pitchFamily="34" charset="0"/>
                <a:cs typeface="Arial" pitchFamily="34" charset="0"/>
              </a:rPr>
              <a:t>سيكولوجية العنف</a:t>
            </a:r>
          </a:p>
          <a:p>
            <a:pPr algn="ctr" fontAlgn="auto">
              <a:spcBef>
                <a:spcPct val="50000"/>
              </a:spcBef>
              <a:spcAft>
                <a:spcPts val="0"/>
              </a:spcAft>
              <a:defRPr/>
            </a:pPr>
            <a:r>
              <a:rPr lang="ar-IQ" sz="2800" b="1" dirty="0">
                <a:solidFill>
                  <a:schemeClr val="tx1"/>
                </a:solidFill>
                <a:latin typeface="Arial" pitchFamily="34" charset="0"/>
                <a:cs typeface="Arial" pitchFamily="34" charset="0"/>
              </a:rPr>
              <a:t> من منظور الاتجاه التكاملي </a:t>
            </a:r>
          </a:p>
          <a:p>
            <a:pPr algn="ctr" fontAlgn="auto">
              <a:spcBef>
                <a:spcPct val="50000"/>
              </a:spcBef>
              <a:spcAft>
                <a:spcPts val="0"/>
              </a:spcAft>
              <a:defRPr/>
            </a:pPr>
            <a:r>
              <a:rPr lang="ar-IQ" sz="2800" b="1" dirty="0">
                <a:solidFill>
                  <a:schemeClr val="tx1"/>
                </a:solidFill>
                <a:latin typeface="Arial" pitchFamily="34" charset="0"/>
                <a:cs typeface="Arial" pitchFamily="34" charset="0"/>
              </a:rPr>
              <a:t>والاتجاه الإنساني ( </a:t>
            </a:r>
            <a:r>
              <a:rPr lang="ar-IQ" sz="2800" b="1" dirty="0" err="1">
                <a:solidFill>
                  <a:schemeClr val="tx1"/>
                </a:solidFill>
                <a:latin typeface="Arial" pitchFamily="34" charset="0"/>
                <a:cs typeface="Arial" pitchFamily="34" charset="0"/>
              </a:rPr>
              <a:t>الفينومينولوجي</a:t>
            </a:r>
            <a:r>
              <a:rPr lang="ar-IQ" sz="2800" b="1" dirty="0">
                <a:solidFill>
                  <a:schemeClr val="tx1"/>
                </a:solidFill>
                <a:latin typeface="Arial" pitchFamily="34" charset="0"/>
                <a:cs typeface="Arial" pitchFamily="34" charset="0"/>
              </a:rPr>
              <a:t>)</a:t>
            </a:r>
            <a:endParaRPr lang="ar-SA" sz="2800" b="1" dirty="0">
              <a:solidFill>
                <a:schemeClr val="tx1"/>
              </a:solidFill>
              <a:latin typeface="Arial" pitchFamily="34" charset="0"/>
              <a:cs typeface="Arial" pitchFamily="34" charset="0"/>
            </a:endParaRPr>
          </a:p>
        </p:txBody>
      </p:sp>
      <p:sp>
        <p:nvSpPr>
          <p:cNvPr id="8197" name="مربع نص 4"/>
          <p:cNvSpPr txBox="1">
            <a:spLocks noChangeArrowheads="1"/>
          </p:cNvSpPr>
          <p:nvPr/>
        </p:nvSpPr>
        <p:spPr bwMode="auto">
          <a:xfrm>
            <a:off x="5568294" y="875590"/>
            <a:ext cx="2892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r>
              <a:rPr lang="ar-SA" sz="2400" b="1" dirty="0">
                <a:solidFill>
                  <a:srgbClr val="002060"/>
                </a:solidFill>
                <a:cs typeface="Times New Roman" pitchFamily="18" charset="0"/>
              </a:rPr>
              <a:t>جامعة البصرة</a:t>
            </a:r>
          </a:p>
          <a:p>
            <a:pPr eaLnBrk="1" hangingPunct="1"/>
            <a:r>
              <a:rPr lang="ar-SA" sz="2400" b="1" dirty="0">
                <a:solidFill>
                  <a:srgbClr val="002060"/>
                </a:solidFill>
                <a:cs typeface="Times New Roman" pitchFamily="18" charset="0"/>
              </a:rPr>
              <a:t>كلية التربية لل</a:t>
            </a:r>
            <a:r>
              <a:rPr lang="ar-IQ" sz="2400" b="1" dirty="0">
                <a:solidFill>
                  <a:srgbClr val="002060"/>
                </a:solidFill>
                <a:cs typeface="Times New Roman" pitchFamily="18" charset="0"/>
              </a:rPr>
              <a:t>علوم الانسانية</a:t>
            </a:r>
          </a:p>
        </p:txBody>
      </p:sp>
      <p:sp>
        <p:nvSpPr>
          <p:cNvPr id="2" name="مخطط انسيابي: مستند 1"/>
          <p:cNvSpPr/>
          <p:nvPr/>
        </p:nvSpPr>
        <p:spPr>
          <a:xfrm>
            <a:off x="827584" y="4869160"/>
            <a:ext cx="4896544" cy="1512168"/>
          </a:xfrm>
          <a:prstGeom prst="flowChartDocument">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a:solidFill>
                  <a:srgbClr val="FFFF00"/>
                </a:solidFill>
              </a:rPr>
              <a:t>اعداد</a:t>
            </a:r>
          </a:p>
          <a:p>
            <a:pPr algn="ctr" fontAlgn="auto">
              <a:spcBef>
                <a:spcPts val="0"/>
              </a:spcBef>
              <a:spcAft>
                <a:spcPts val="0"/>
              </a:spcAft>
              <a:defRPr/>
            </a:pPr>
            <a:r>
              <a:rPr lang="ar-IQ" sz="2800" b="1" dirty="0">
                <a:solidFill>
                  <a:srgbClr val="FFFF00"/>
                </a:solidFill>
              </a:rPr>
              <a:t>أ.</a:t>
            </a:r>
            <a:r>
              <a:rPr lang="ar-SA" sz="2800" b="1" dirty="0">
                <a:solidFill>
                  <a:srgbClr val="FFFF00"/>
                </a:solidFill>
              </a:rPr>
              <a:t>د. أمل عبدالرزاق المنصوري</a:t>
            </a:r>
            <a:endParaRPr lang="ar-IQ" sz="2800" b="1" dirty="0">
              <a:solidFill>
                <a:srgbClr val="FFFF00"/>
              </a:solidFill>
            </a:endParaRPr>
          </a:p>
          <a:p>
            <a:pPr algn="ctr" fontAlgn="auto">
              <a:spcBef>
                <a:spcPts val="0"/>
              </a:spcBef>
              <a:spcAft>
                <a:spcPts val="0"/>
              </a:spcAft>
              <a:defRPr/>
            </a:pPr>
            <a:endParaRPr lang="ar-IQ" dirty="0"/>
          </a:p>
        </p:txBody>
      </p:sp>
      <p:pic>
        <p:nvPicPr>
          <p:cNvPr id="8" name="صورة 7" descr="شعار كلية التربية ok 2"/>
          <p:cNvPicPr/>
          <p:nvPr/>
        </p:nvPicPr>
        <p:blipFill>
          <a:blip r:embed="rId2" cstate="print"/>
          <a:srcRect/>
          <a:stretch>
            <a:fillRect/>
          </a:stretch>
        </p:blipFill>
        <p:spPr bwMode="auto">
          <a:xfrm>
            <a:off x="4572000" y="404798"/>
            <a:ext cx="933450" cy="933450"/>
          </a:xfrm>
          <a:prstGeom prst="rect">
            <a:avLst/>
          </a:prstGeom>
          <a:noFill/>
        </p:spPr>
      </p:pic>
      <p:pic>
        <p:nvPicPr>
          <p:cNvPr id="5" name="صورة 4">
            <a:extLst>
              <a:ext uri="{FF2B5EF4-FFF2-40B4-BE49-F238E27FC236}">
                <a16:creationId xmlns:a16="http://schemas.microsoft.com/office/drawing/2014/main" id="{B7715498-D9AE-453D-BDED-87337F803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0300"/>
            <a:ext cx="1925925" cy="1925925"/>
          </a:xfrm>
          <a:prstGeom prst="rect">
            <a:avLst/>
          </a:prstGeom>
        </p:spPr>
      </p:pic>
    </p:spTree>
    <p:extLst>
      <p:ext uri="{BB962C8B-B14F-4D97-AF65-F5344CB8AC3E}">
        <p14:creationId xmlns:p14="http://schemas.microsoft.com/office/powerpoint/2010/main" val="3113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333B895-8088-4BE2-8F7C-13BE1796AE57}"/>
              </a:ext>
            </a:extLst>
          </p:cNvPr>
          <p:cNvPicPr>
            <a:picLocks noChangeAspect="1"/>
          </p:cNvPicPr>
          <p:nvPr/>
        </p:nvPicPr>
        <p:blipFill>
          <a:blip r:embed="rId2"/>
          <a:stretch>
            <a:fillRect/>
          </a:stretch>
        </p:blipFill>
        <p:spPr>
          <a:xfrm>
            <a:off x="-20538" y="490351"/>
            <a:ext cx="8964488" cy="5877297"/>
          </a:xfrm>
          <a:prstGeom prst="rect">
            <a:avLst/>
          </a:prstGeom>
        </p:spPr>
      </p:pic>
    </p:spTree>
    <p:extLst>
      <p:ext uri="{BB962C8B-B14F-4D97-AF65-F5344CB8AC3E}">
        <p14:creationId xmlns:p14="http://schemas.microsoft.com/office/powerpoint/2010/main" val="374723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1C7FD48-D7A7-4604-9881-16B138ED94B4}"/>
              </a:ext>
            </a:extLst>
          </p:cNvPr>
          <p:cNvSpPr txBox="1"/>
          <p:nvPr/>
        </p:nvSpPr>
        <p:spPr>
          <a:xfrm>
            <a:off x="179512" y="1090889"/>
            <a:ext cx="8496944" cy="5563318"/>
          </a:xfrm>
          <a:prstGeom prst="rect">
            <a:avLst/>
          </a:prstGeom>
          <a:solidFill>
            <a:schemeClr val="accent1">
              <a:lumMod val="20000"/>
              <a:lumOff val="80000"/>
            </a:schemeClr>
          </a:solidFill>
        </p:spPr>
        <p:txBody>
          <a:bodyPr wrap="square">
            <a:spAutoFit/>
          </a:bodyPr>
          <a:lstStyle/>
          <a:p>
            <a:pPr algn="just">
              <a:lnSpc>
                <a:spcPct val="150000"/>
              </a:lnSpc>
            </a:pPr>
            <a:r>
              <a:rPr lang="ar-IQ"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ينطلق الاتجاه الإنساني في نظرته للسلوك من منطلق الإيجابيـة والفعاليـة والأهميـة والقيمة والمسؤولية والوعي وحرية الإرادة والتميز والنظرة الكلية للكيـان النفسـي والخبـرات الإنسانية</a:t>
            </a:r>
            <a:r>
              <a:rPr lang="en-US"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وتركز نظريات هذا الاتجاه على أهمية التنظـيم الـذاتي والإدراك الشخصـي للـذات وللآخرين </a:t>
            </a:r>
            <a:r>
              <a:rPr lang="ar-SA" sz="2400" b="1" dirty="0" err="1">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وللأحادث</a:t>
            </a:r>
            <a:r>
              <a:rPr lang="ar-SA"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والمواقف</a:t>
            </a:r>
            <a:r>
              <a:rPr lang="en-US"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ar-IQ"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IQ" sz="240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وأن نظريات هذا الاتجاه تهتم بدراسة الخبرة الذاتيـة مـن حيث إدراك الفرد لذاته وللأحداث والوقائع التي تقع له</a:t>
            </a:r>
            <a:r>
              <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endParaRPr lang="ar-IQ" sz="2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IQ"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و</a:t>
            </a:r>
            <a:r>
              <a:rPr lang="ar-SA"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وجهة نظر هذا الاتجاه تؤكد على "أهمية تنظيم عوامل الشخصية داخل الفرد، سواء من ناحية كونها سبباً للسلوك أو كظواهر هامـة فـي حـد ذاتها. ويذهب </a:t>
            </a:r>
            <a:r>
              <a:rPr lang="ar-SA" sz="2400" b="1" dirty="0" err="1">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الفينومينولوجيون</a:t>
            </a:r>
            <a:r>
              <a:rPr lang="ar-SA" sz="24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rPr>
              <a:t> إلى أن المحدد الهام للسلوك ليس هو موضوع المثير فـي حـد ذاته، بل هو بدرجة أكبر فهم وإدراك الكائن الحي له، </a:t>
            </a:r>
            <a:endParaRPr lang="en-US" b="1" dirty="0">
              <a:solidFill>
                <a:schemeClr val="accent5">
                  <a:lumMod val="50000"/>
                </a:schemeClr>
              </a:solidFill>
            </a:endParaRPr>
          </a:p>
        </p:txBody>
      </p:sp>
      <p:sp>
        <p:nvSpPr>
          <p:cNvPr id="5" name="تمرير: أفقي 4">
            <a:extLst>
              <a:ext uri="{FF2B5EF4-FFF2-40B4-BE49-F238E27FC236}">
                <a16:creationId xmlns:a16="http://schemas.microsoft.com/office/drawing/2014/main" id="{DB69F896-E414-4205-AF56-01C5DAED89C9}"/>
              </a:ext>
            </a:extLst>
          </p:cNvPr>
          <p:cNvSpPr/>
          <p:nvPr/>
        </p:nvSpPr>
        <p:spPr>
          <a:xfrm>
            <a:off x="1835696" y="10769"/>
            <a:ext cx="5472608" cy="108012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effectLst/>
                <a:ea typeface="Calibri" panose="020F0502020204030204" pitchFamily="34" charset="0"/>
                <a:cs typeface="Calibri" panose="020F0502020204030204" pitchFamily="34" charset="0"/>
              </a:rPr>
              <a:t> </a:t>
            </a:r>
            <a:r>
              <a:rPr lang="ar-SA" sz="32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الاتجاه الإنساني (</a:t>
            </a:r>
            <a:r>
              <a:rPr lang="ar-SA" sz="32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الفينومونولوجي</a:t>
            </a:r>
            <a:r>
              <a:rPr lang="ar-SA" sz="32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r>
              <a:rPr lang="en-US" sz="4000" dirty="0">
                <a:effectLst/>
                <a:latin typeface="Calibri" panose="020F0502020204030204" pitchFamily="34" charset="0"/>
                <a:ea typeface="Calibri" panose="020F0502020204030204" pitchFamily="34" charset="0"/>
                <a:cs typeface="Arial" panose="020B0604020202020204" pitchFamily="34" charset="0"/>
              </a:rPr>
              <a:t> </a:t>
            </a:r>
            <a:endParaRPr lang="en-US" sz="4000" b="1" dirty="0">
              <a:solidFill>
                <a:schemeClr val="accent3">
                  <a:lumMod val="60000"/>
                  <a:lumOff val="40000"/>
                </a:schemeClr>
              </a:solidFill>
            </a:endParaRPr>
          </a:p>
        </p:txBody>
      </p:sp>
    </p:spTree>
    <p:extLst>
      <p:ext uri="{BB962C8B-B14F-4D97-AF65-F5344CB8AC3E}">
        <p14:creationId xmlns:p14="http://schemas.microsoft.com/office/powerpoint/2010/main" val="341637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4D0A545-51FC-4F8C-9FE8-8481A863B2A3}"/>
              </a:ext>
            </a:extLst>
          </p:cNvPr>
          <p:cNvSpPr txBox="1"/>
          <p:nvPr/>
        </p:nvSpPr>
        <p:spPr>
          <a:xfrm>
            <a:off x="251520" y="370342"/>
            <a:ext cx="8424936" cy="6117316"/>
          </a:xfrm>
          <a:prstGeom prst="rect">
            <a:avLst/>
          </a:prstGeom>
          <a:blipFill>
            <a:blip r:embed="rId2"/>
            <a:tile tx="0" ty="0" sx="100000" sy="100000" flip="none" algn="tl"/>
          </a:blipFill>
        </p:spPr>
        <p:txBody>
          <a:bodyPr wrap="square">
            <a:spAutoFit/>
          </a:bodyPr>
          <a:lstStyle/>
          <a:p>
            <a:pPr algn="just">
              <a:lnSpc>
                <a:spcPct val="150000"/>
              </a:lnSpc>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وبمعنى آخر:</a:t>
            </a:r>
            <a:endParaRPr lang="ar-IQ"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فإن الطريقة التي يدرك بها الشخص الأحاديث المحيطة به أو التي تقع له تحدد الكيفية التي يتصرف أو يعمل بها</a:t>
            </a:r>
            <a:r>
              <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endParaRPr lang="ar-IQ"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ar-IQ" sz="24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IQ"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و</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يطلق </a:t>
            </a:r>
            <a:r>
              <a:rPr lang="ar-SA" sz="24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لازاروس</a:t>
            </a:r>
            <a:r>
              <a:rPr lang="ar-IQ" sz="2400" b="1"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على هذا الاتجاه اسم الاتجاه </a:t>
            </a:r>
            <a:r>
              <a:rPr lang="ar-SA" sz="24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الظاهراتي</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ويذهب إلـى أن الأشياء الطبيعية ذاتها لا تحدد استجاباتنا، وإنما الذي يحددها هو الأبنية والعمليات الوسـيطة داخل الفرد والتي تنقل هذه المثيرات، وإن إدراكنا للأشياء لا يتماثل بالضـرورة مـع الأشـياء ذاتها، لأننا نحن نستجيب لتصورات الأشياء، بمعنى الأشياء على نحو ما تنقلها أجهزة إدراكنـا كوسائط، وكذلك تفسيراتنا الذاتية لها، وبالتالي فإن أسباب أفعالنا يجب إعادة تكوينها من خـلال استدلالات عن هذه الوسائط أو التصورات السيكولوجية للمثيرات الخارجية</a:t>
            </a:r>
            <a:endParaRPr lang="en-US" sz="2400" b="1" dirty="0">
              <a:solidFill>
                <a:srgbClr val="002060"/>
              </a:solidFill>
            </a:endParaRPr>
          </a:p>
        </p:txBody>
      </p:sp>
    </p:spTree>
    <p:extLst>
      <p:ext uri="{BB962C8B-B14F-4D97-AF65-F5344CB8AC3E}">
        <p14:creationId xmlns:p14="http://schemas.microsoft.com/office/powerpoint/2010/main" val="162236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0E73EB7-EE4A-4D85-9181-A572984C1A0D}"/>
              </a:ext>
            </a:extLst>
          </p:cNvPr>
          <p:cNvSpPr txBox="1"/>
          <p:nvPr/>
        </p:nvSpPr>
        <p:spPr>
          <a:xfrm>
            <a:off x="179512" y="631895"/>
            <a:ext cx="8496944" cy="5766835"/>
          </a:xfrm>
          <a:prstGeom prst="rect">
            <a:avLst/>
          </a:prstGeom>
          <a:solidFill>
            <a:schemeClr val="accent1">
              <a:lumMod val="20000"/>
              <a:lumOff val="80000"/>
            </a:schemeClr>
          </a:solidFill>
        </p:spPr>
        <p:txBody>
          <a:bodyPr wrap="square">
            <a:spAutoFit/>
          </a:bodyPr>
          <a:lstStyle/>
          <a:p>
            <a:pPr algn="just">
              <a:lnSpc>
                <a:spcPct val="150000"/>
              </a:lnSpc>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وينظر "</a:t>
            </a:r>
            <a:r>
              <a:rPr lang="ar-SA" sz="2000" b="1" dirty="0">
                <a:solidFill>
                  <a:srgbClr val="7030A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روجرز"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رائد نظرية الإرشاد المتمركز حول المسترشـد للممارسـات العنيفـة والعدوان والانفعالات المندفعة المضادة للمجتمع باعتبارها ردود أفعال ناتجة عن إحباط دوافـع الأمن والحب والانتماء، ولهذا فإن روجرز ي</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رجع أسباب العنف والعدوان إلى عدم التطابق بـين الذات والخبرة، مما يؤدي بالفرد إلى الخوف وممارسة السلوك الدفاعي</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IQ"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وأن </a:t>
            </a:r>
            <a:r>
              <a:rPr lang="ar-SA" sz="2000" b="1" dirty="0">
                <a:solidFill>
                  <a:srgbClr val="7030A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روجرز</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يؤكد بأن "الناس بطبيعـتهم متعـاونون، </a:t>
            </a:r>
            <a:r>
              <a:rPr lang="ar-SA" sz="2000" b="1" dirty="0" err="1">
                <a:solidFill>
                  <a:srgbClr val="7030A0"/>
                </a:solidFill>
                <a:effectLst/>
                <a:latin typeface="Calibri" panose="020F0502020204030204" pitchFamily="34" charset="0"/>
                <a:ea typeface="Calibri" panose="020F0502020204030204" pitchFamily="34" charset="0"/>
                <a:cs typeface="Arial" panose="020B0604020202020204" pitchFamily="34" charset="0"/>
              </a:rPr>
              <a:t>بناءون</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ويمكن الوثوق بهم، وعندما يتحررون من الدفاعية فإن استجاباتهم تكون إيجابية ومتقدمة للأمام وبناءة، وحينئذ لا تكون هناك حاجة للانشغال بضبط دوافعهم العدوانية والمضادة للمجتمع لأنها سوف تُنظم ذاتياً محدثة توازناً للحاجات في مقابل بعضها البعض، فالحاجـة إلـى الحـب والصداقة على سبيل المثال سوف تتوازى مع أي فعل عدواني</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وأن </a:t>
            </a:r>
            <a:r>
              <a:rPr lang="ar-SA" sz="2000" b="1" dirty="0">
                <a:solidFill>
                  <a:srgbClr val="7030A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روجرز</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مؤمناً بمبادئ </a:t>
            </a:r>
            <a:r>
              <a:rPr lang="ar-SA" sz="2000" b="1" dirty="0">
                <a:solidFill>
                  <a:srgbClr val="7030A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(روسو)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أن الإنسان </a:t>
            </a:r>
            <a:r>
              <a:rPr lang="ar-IQ"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خير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بطبعه، وبأنه يعرف ما يصلح له، وبمقدوره تعديل سلوكه بنفسه، وأن انحراف السلوك لا يحدث بسبب طبيعة العميل (المسترشد) السيئة أو ميله إلى الشر، وإنما بسبب وجـود عوائـق بيئيـة تعترض طريقه وتحول دون تحقيق أهدافه أو القيام بالسلوك المطلوب</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en-US" sz="2000" b="1" dirty="0">
              <a:solidFill>
                <a:srgbClr val="7030A0"/>
              </a:solidFill>
            </a:endParaRPr>
          </a:p>
        </p:txBody>
      </p:sp>
    </p:spTree>
    <p:extLst>
      <p:ext uri="{BB962C8B-B14F-4D97-AF65-F5344CB8AC3E}">
        <p14:creationId xmlns:p14="http://schemas.microsoft.com/office/powerpoint/2010/main" val="323671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BB6AE67-F438-48EF-8AFB-82D0273B7D6C}"/>
              </a:ext>
            </a:extLst>
          </p:cNvPr>
          <p:cNvSpPr txBox="1"/>
          <p:nvPr/>
        </p:nvSpPr>
        <p:spPr>
          <a:xfrm>
            <a:off x="251520" y="550615"/>
            <a:ext cx="8640960" cy="5756769"/>
          </a:xfrm>
          <a:prstGeom prst="rect">
            <a:avLst/>
          </a:prstGeom>
          <a:solidFill>
            <a:schemeClr val="accent2">
              <a:lumMod val="20000"/>
              <a:lumOff val="80000"/>
            </a:schemeClr>
          </a:solidFill>
        </p:spPr>
        <p:txBody>
          <a:bodyPr wrap="square">
            <a:spAutoFit/>
          </a:bodyPr>
          <a:lstStyle/>
          <a:p>
            <a:pPr algn="just">
              <a:lnSpc>
                <a:spcPct val="150000"/>
              </a:lnSpc>
            </a:pP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أكده روجرز من أن الناس قد يرتكبون أفعالاً </a:t>
            </a:r>
            <a:r>
              <a:rPr lang="ar-IQ"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يعبرون </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بها عن مشاعرهم العدوانية الدفينة ودوافعهم الشاذة، وأفعالهم المناهضة للمجتمع، ولكنه مع ذلك أكد أن الناس في هذه اللحظات العدوانية لا يتصرفون بوحي من طبيعتهم الحقيقية، ولهـذا فـإن الأفراد الذين يعيشون حياة كاملة التوظيف ويمتلكن من الحرية ما يمكنهم من إشـباع طبيعـتهم الداخلية يثبتون أنهم إيجابيون وعقلاء ويمكن الاطمئنان إلى تعايشهم بانسجام مع أنفسـهم ومـع الآخرين</a:t>
            </a:r>
            <a:r>
              <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ويتفق "</a:t>
            </a:r>
            <a:r>
              <a:rPr lang="ar-SA" sz="24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ماسلو</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مع روجرز في تفسير العنف والعدوان على أساس عدم إشباع الحاجـات النفسية وبخاصة الحاجة للأمن والانتماء الحب وتقدير وتحقيق الذات ويركزان على أن الإنسان يمتلك الإيجابية الخيرية والوعي وأن ما يفسد هذه الإيجابية ويعيـق النمـو السـوي الأنظمـة الاجتماعية والبيئية التي</a:t>
            </a:r>
            <a:r>
              <a:rPr lang="ar-SA" sz="32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تقف عائقاً أمام تحقق وإشباع الحاجات الأساسية</a:t>
            </a:r>
            <a:r>
              <a:rPr lang="en-US" sz="2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endParaRPr lang="en-US" b="1" dirty="0">
              <a:solidFill>
                <a:srgbClr val="002060"/>
              </a:solidFill>
            </a:endParaRPr>
          </a:p>
        </p:txBody>
      </p:sp>
    </p:spTree>
    <p:extLst>
      <p:ext uri="{BB962C8B-B14F-4D97-AF65-F5344CB8AC3E}">
        <p14:creationId xmlns:p14="http://schemas.microsoft.com/office/powerpoint/2010/main" val="333596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F9C95B4-EBCD-45B5-99F1-E3F9C6C2B7EB}"/>
              </a:ext>
            </a:extLst>
          </p:cNvPr>
          <p:cNvSpPr txBox="1"/>
          <p:nvPr/>
        </p:nvSpPr>
        <p:spPr>
          <a:xfrm>
            <a:off x="320879" y="32156"/>
            <a:ext cx="8502242" cy="6917728"/>
          </a:xfrm>
          <a:prstGeom prst="rect">
            <a:avLst/>
          </a:prstGeom>
          <a:solidFill>
            <a:schemeClr val="accent5">
              <a:lumMod val="20000"/>
              <a:lumOff val="80000"/>
            </a:schemeClr>
          </a:solidFill>
        </p:spPr>
        <p:txBody>
          <a:bodyPr wrap="square">
            <a:spAutoFit/>
          </a:bodyPr>
          <a:lstStyle/>
          <a:p>
            <a:pPr algn="just">
              <a:lnSpc>
                <a:spcPct val="150000"/>
              </a:lnSpc>
            </a:pPr>
            <a:r>
              <a:rPr lang="ar-SA" sz="2000" dirty="0">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أن </a:t>
            </a:r>
            <a:r>
              <a:rPr lang="ar-SA" sz="2000" b="1" dirty="0" err="1">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بيرلز</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يرى في العدوان محاولة لتغلب الكائن الحـي على العوائق التي تمنع من عملية إشباع الحاجات ويعرف العدوان بأنه عملية لا شعورية لحماية الذات وهي ديناميكية، وقد تكون حسية كما في جلد في بعـض الحيوانـات أو تكـون حركيـة كالهرب عند مواجهة موقف مهدد للفرد</a:t>
            </a:r>
            <a:r>
              <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ويذهب "</a:t>
            </a:r>
            <a:r>
              <a:rPr lang="ar-SA" sz="2000" b="1" dirty="0" err="1">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رولوماي</a:t>
            </a:r>
            <a:r>
              <a:rPr lang="ar-SA"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الوجودي إلى ما ذهب إليه أصحاب هذا التوجه فـي التأكيـد علـى تحقيق الذات وتأكيدها وأهمية الإحساس بالمسئولية والشعور بالأهمية والأمن والتقدير والحضور الوجودي، وينظر ماي للعنف والعدوان بأنه تعبير عن إحساس الإنسان بالضعف والعجز وغياب أو ضعف الحضور الوجودي</a:t>
            </a:r>
            <a:r>
              <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endParaRPr lang="ar-IQ"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ar-IQ"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SA" sz="2000" b="1" dirty="0">
                <a:effectLst/>
                <a:latin typeface="Calibri" panose="020F0502020204030204" pitchFamily="34" charset="0"/>
                <a:ea typeface="Calibri" panose="020F0502020204030204" pitchFamily="34" charset="0"/>
                <a:cs typeface="Arial" panose="020B0604020202020204" pitchFamily="34" charset="0"/>
              </a:rPr>
              <a:t>و</a:t>
            </a:r>
            <a:r>
              <a:rPr lang="ar-IQ" sz="2000" b="1" dirty="0">
                <a:effectLst/>
                <a:latin typeface="Calibri" panose="020F0502020204030204" pitchFamily="34" charset="0"/>
                <a:ea typeface="Calibri" panose="020F0502020204030204" pitchFamily="34" charset="0"/>
                <a:cs typeface="Arial" panose="020B0604020202020204" pitchFamily="34" charset="0"/>
              </a:rPr>
              <a:t>ما</a:t>
            </a:r>
            <a:r>
              <a:rPr lang="ar-SA" sz="2000" b="1" dirty="0">
                <a:effectLst/>
                <a:latin typeface="Calibri" panose="020F0502020204030204" pitchFamily="34" charset="0"/>
                <a:ea typeface="Calibri" panose="020F0502020204030204" pitchFamily="34" charset="0"/>
                <a:cs typeface="Arial" panose="020B0604020202020204" pitchFamily="34" charset="0"/>
              </a:rPr>
              <a:t> أشار إليه </a:t>
            </a:r>
            <a:r>
              <a:rPr lang="ar-SA" sz="20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ماي</a:t>
            </a:r>
            <a:r>
              <a:rPr lang="ar-SA" sz="2000" b="1" dirty="0">
                <a:effectLst/>
                <a:latin typeface="Calibri" panose="020F0502020204030204" pitchFamily="34" charset="0"/>
                <a:ea typeface="Calibri" panose="020F0502020204030204" pitchFamily="34" charset="0"/>
                <a:cs typeface="Arial" panose="020B0604020202020204" pitchFamily="34" charset="0"/>
              </a:rPr>
              <a:t> مـن أن جـذور ال</a:t>
            </a:r>
            <a:r>
              <a:rPr lang="ar-IQ" sz="2000" b="1" dirty="0">
                <a:latin typeface="Calibri" panose="020F0502020204030204" pitchFamily="34" charset="0"/>
                <a:ea typeface="Calibri" panose="020F0502020204030204" pitchFamily="34" charset="0"/>
                <a:cs typeface="Arial" panose="020B0604020202020204" pitchFamily="34" charset="0"/>
              </a:rPr>
              <a:t>ع</a:t>
            </a:r>
            <a:r>
              <a:rPr lang="ar-SA" sz="2000" b="1" dirty="0">
                <a:effectLst/>
                <a:latin typeface="Calibri" panose="020F0502020204030204" pitchFamily="34" charset="0"/>
                <a:ea typeface="Calibri" panose="020F0502020204030204" pitchFamily="34" charset="0"/>
                <a:cs typeface="Arial" panose="020B0604020202020204" pitchFamily="34" charset="0"/>
              </a:rPr>
              <a:t>صـاب فـي الإنسان المعاصر هو عدم إحساسه بالمسئولية وعدم قدرته على تشكيل إرادتـه واتخـاذ قـرار يخصه، ولذلك فإن الإنسان الذي يوتره الإحساس المؤلم بالعجز عن اتخاذ قرار والسعي لتحقيقه في الغالب سوف يتصرف بعنف وقسوة مع الآخرين في محاولة من جانبه لإثبات أنه مازالـت لديه القدرة على التأثير على الآخرين بشكل فعال. فكل إنسان لديه حاجة للشعور بأهميته وإذا لم نجعل ذلك ممكناً أو حتى محتملاً في مجتمعنا فإنه سوف يحققها من خلال ممارسـات مـدمرة، فالإنسان لا يستطيع تحمل إحساسه المتزايد بالعجز وهو أمام ذلك لن يقف مكتوف الأيدي، </a:t>
            </a:r>
            <a:endParaRPr lang="ar-IQ" sz="28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en-US" b="1" dirty="0">
              <a:solidFill>
                <a:srgbClr val="002060"/>
              </a:solidFill>
            </a:endParaRPr>
          </a:p>
        </p:txBody>
      </p:sp>
    </p:spTree>
    <p:extLst>
      <p:ext uri="{BB962C8B-B14F-4D97-AF65-F5344CB8AC3E}">
        <p14:creationId xmlns:p14="http://schemas.microsoft.com/office/powerpoint/2010/main" val="9050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DC65C6F-354F-469C-A0A2-8566C25D5321}"/>
              </a:ext>
            </a:extLst>
          </p:cNvPr>
          <p:cNvSpPr txBox="1"/>
          <p:nvPr/>
        </p:nvSpPr>
        <p:spPr>
          <a:xfrm>
            <a:off x="359532" y="188640"/>
            <a:ext cx="8424936" cy="6555641"/>
          </a:xfrm>
          <a:prstGeom prst="rect">
            <a:avLst/>
          </a:prstGeom>
          <a:blipFill>
            <a:blip r:embed="rId3"/>
            <a:tile tx="0" ty="0" sx="100000" sy="100000" flip="none" algn="tl"/>
          </a:blipFill>
        </p:spPr>
        <p:txBody>
          <a:bodyPr wrap="square">
            <a:spAutoFit/>
          </a:bodyPr>
          <a:lstStyle/>
          <a:p>
            <a:pPr algn="just">
              <a:lnSpc>
                <a:spcPct val="150000"/>
              </a:lnSpc>
            </a:pP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ويرى </a:t>
            </a:r>
            <a:r>
              <a:rPr lang="ar-SA" sz="20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لازاروس</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بأن فكرة أن الإنسان يكمن بداخله دافع للنمـو وأنـه عندما يعطي الفرصة للتعبير عن أسمى صفات التفكير والإبداع والغيرية والإنسانية التي يقـدر على القيام بها فإنه سوف يحقق ذلك، وردت في مجموعة من النظريات إلا أن أفضل من ع</a:t>
            </a:r>
            <a:r>
              <a:rPr lang="ar-IQ" sz="2000" b="1" dirty="0">
                <a:solidFill>
                  <a:srgbClr val="002060"/>
                </a:solidFill>
                <a:latin typeface="Calibri" panose="020F0502020204030204" pitchFamily="34" charset="0"/>
                <a:ea typeface="Calibri" panose="020F0502020204030204" pitchFamily="34" charset="0"/>
                <a:cs typeface="Arial" panose="020B0604020202020204" pitchFamily="34" charset="0"/>
              </a:rPr>
              <a:t>ب</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ـر عنها أصدق تعبير اثنان هما </a:t>
            </a:r>
            <a:r>
              <a:rPr lang="ar-SA"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كارل روجرز وإبراهام </a:t>
            </a:r>
            <a:r>
              <a:rPr lang="ar-SA" sz="2000" b="1" dirty="0" err="1">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ماسلو</a:t>
            </a:r>
            <a:r>
              <a:rPr lang="ar-SA"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ar-IQ"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حيث قدم</a:t>
            </a:r>
            <a:r>
              <a:rPr lang="ar-SA" sz="2000" b="1" dirty="0">
                <a:effectLst/>
                <a:latin typeface="Calibri" panose="020F0502020204030204" pitchFamily="34" charset="0"/>
                <a:ea typeface="Calibri" panose="020F0502020204030204" pitchFamily="34" charset="0"/>
                <a:cs typeface="Arial" panose="020B0604020202020204" pitchFamily="34" charset="0"/>
              </a:rPr>
              <a:t> </a:t>
            </a:r>
            <a:r>
              <a:rPr lang="ar-SA" sz="2000" b="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ماسلو</a:t>
            </a:r>
            <a:r>
              <a:rPr lang="ar-SA" sz="2000" b="1" dirty="0">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مفهوم التآزر الذي يصور فيه الصفة الاساسية للمجتمع الذي ينمي تحقيق الذات، فتحقيق الذات يتطلـب أن ي</a:t>
            </a:r>
            <a:r>
              <a:rPr lang="ar-IQ" sz="2000" b="1" dirty="0">
                <a:solidFill>
                  <a:srgbClr val="C00000"/>
                </a:solidFill>
                <a:latin typeface="Calibri" panose="020F0502020204030204" pitchFamily="34" charset="0"/>
                <a:ea typeface="Calibri" panose="020F0502020204030204" pitchFamily="34" charset="0"/>
                <a:cs typeface="Arial" panose="020B0604020202020204" pitchFamily="34" charset="0"/>
              </a:rPr>
              <a:t>عبر</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الفرد عن هويته الشخصية دون أن يغترب بذلك عن مجتمعه، ويرى أن المجتمعات التي تتسـم بعدم العدوان تكون لها نظم اجتماعية يخدم فيها الفرد مصلحته الخاصة ومصلحة الجماعة نتيجة القيام بنفس العمل وفي نفس الوقت. ويرجع عدم العدوان في هذه المجتمعات لا إلى أن النـاس غير أنانيين أو أنهم يضعون الالتزامات الاجتماعية فوق الرغبات الشخصية، بل إلى أن الأنظمة الاجتماعية تجعل هذين الأمرين شيئاً واحداً</a:t>
            </a:r>
            <a:r>
              <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lang="ar-IQ"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ويتفق </a:t>
            </a:r>
            <a:r>
              <a:rPr lang="ar-SA" sz="2000" b="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ar-SA" sz="2000" b="1" dirty="0" err="1">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بيرلز</a:t>
            </a:r>
            <a:r>
              <a:rPr lang="ar-SA" sz="20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"رائد</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الإرشاد </a:t>
            </a:r>
            <a:r>
              <a:rPr lang="ar-SA" sz="20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الجشطلتي</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مع </a:t>
            </a:r>
            <a:r>
              <a:rPr lang="ar-SA" sz="20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روجرزفي</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نظرتـه للعـدوان باعتبـاره أداة لمواجهة العوائق التي تقف أمام إشباع الحاجات</a:t>
            </a:r>
            <a:r>
              <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r>
              <a:rPr lang="ar-IQ"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ويوضح باترسون (١٩٩٠م، ٣٣٥) "بأن العدوان مفهوم هام في نظرية </a:t>
            </a:r>
            <a:r>
              <a:rPr lang="ar-SA" sz="20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بيرلز</a:t>
            </a:r>
            <a:r>
              <a:rPr lang="ar-SA"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المبكـرة والعدوان ليس غريزة ولا طاقة وإن كان وظيفة بيولوجية، أنه من وسائل الكائن الحي للتعامـل مع البيئة من أجل إشباع حاجاته ولمواجهة المقاومة لإشباع تلك الحاجات، إن وظيفتـه ليسـت التحطيم ولكن إزاحة المقاومة وترك الشيء سليماً بقدر المستطاع حتـى يكـون مـن الممكـن استخدامه في عملية الإشباع</a:t>
            </a:r>
            <a:r>
              <a:rPr lang="ar-IQ"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2060"/>
              </a:solidFill>
            </a:endParaRPr>
          </a:p>
        </p:txBody>
      </p:sp>
    </p:spTree>
    <p:extLst>
      <p:ext uri="{BB962C8B-B14F-4D97-AF65-F5344CB8AC3E}">
        <p14:creationId xmlns:p14="http://schemas.microsoft.com/office/powerpoint/2010/main" val="218261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A55C350-9FCA-4AD4-9795-EC8DD111CD7D}"/>
              </a:ext>
            </a:extLst>
          </p:cNvPr>
          <p:cNvSpPr txBox="1"/>
          <p:nvPr/>
        </p:nvSpPr>
        <p:spPr>
          <a:xfrm>
            <a:off x="1979712" y="0"/>
            <a:ext cx="4572000" cy="584775"/>
          </a:xfrm>
          <a:prstGeom prst="rect">
            <a:avLst/>
          </a:prstGeom>
          <a:solidFill>
            <a:schemeClr val="accent2">
              <a:lumMod val="60000"/>
              <a:lumOff val="40000"/>
            </a:schemeClr>
          </a:solidFill>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effectLst/>
                <a:latin typeface="Calibri" panose="020F0502020204030204" pitchFamily="34" charset="0"/>
                <a:ea typeface="Calibri" panose="020F0502020204030204" pitchFamily="34" charset="0"/>
                <a:cs typeface="Arial" panose="020B0604020202020204" pitchFamily="34" charset="0"/>
              </a:rPr>
              <a:t>الاتجاه التكاملي</a:t>
            </a:r>
            <a:endParaRPr lang="en-US" sz="3200" b="1" dirty="0"/>
          </a:p>
        </p:txBody>
      </p:sp>
      <p:sp>
        <p:nvSpPr>
          <p:cNvPr id="5" name="مربع نص 4">
            <a:extLst>
              <a:ext uri="{FF2B5EF4-FFF2-40B4-BE49-F238E27FC236}">
                <a16:creationId xmlns:a16="http://schemas.microsoft.com/office/drawing/2014/main" id="{4040E96B-161E-49BC-8187-ED860BD9AE7F}"/>
              </a:ext>
            </a:extLst>
          </p:cNvPr>
          <p:cNvSpPr txBox="1"/>
          <p:nvPr/>
        </p:nvSpPr>
        <p:spPr>
          <a:xfrm>
            <a:off x="323528" y="584775"/>
            <a:ext cx="8496944" cy="6498189"/>
          </a:xfrm>
          <a:prstGeom prst="rect">
            <a:avLst/>
          </a:prstGeom>
          <a:solidFill>
            <a:schemeClr val="bg2">
              <a:lumMod val="90000"/>
            </a:schemeClr>
          </a:solidFill>
        </p:spPr>
        <p:txBody>
          <a:bodyPr wrap="square">
            <a:spAutoFit/>
          </a:bodyPr>
          <a:lstStyle/>
          <a:p>
            <a:pPr algn="just">
              <a:lnSpc>
                <a:spcPct val="150000"/>
              </a:lnSpc>
            </a:pPr>
            <a:r>
              <a:rPr lang="ar-SA"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من الاتجاهات الحديثة التي تنظر للسلوك الإنساني نظرة كلية وشاملة لجميـع مظـاهره وجوانبه وأبعاده، كما تنظر له في ضوء ارتباط وتفاعل هذه المظاهر والأبعاد وتـأثير التنظـيم المعرفي الذاتي والعلاقات والتفاعلات المتبادلة لكل من السياق النفسي والاجتماعي</a:t>
            </a:r>
            <a:r>
              <a:rPr lang="en-US"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وتؤكد النظرة التكاملية في دراسة سيكولوجية العنف والعدوان علـى الاهتمـام بكـل التفسيرات التي قُدمت لدراسة هذه الظاهرة والاستفادة من كل إضافة جادة وهي بذلك تمتلك من المرونة والشمول والعلمية الناضجة ما يؤهلها لمواجهة وفهم تعدد وتعقد المنظومة السببية للعنف والعدوان، ومنظومة الممارسة العنيفة بأشكالها وصورها ومستوياتها، وتقـديم الاسـتراتيجيات الإرشادية الفعالة</a:t>
            </a:r>
            <a:r>
              <a:rPr lang="ar-IQ" sz="2000" b="1" dirty="0">
                <a:solidFill>
                  <a:schemeClr val="accent3">
                    <a:lumMod val="50000"/>
                  </a:schemeClr>
                </a:solidFill>
                <a:latin typeface="Calibri" panose="020F0502020204030204" pitchFamily="34" charset="0"/>
                <a:ea typeface="Calibri" panose="020F0502020204030204" pitchFamily="34" charset="0"/>
                <a:cs typeface="Arial" panose="020B0604020202020204" pitchFamily="34" charset="0"/>
              </a:rPr>
              <a:t> .</a:t>
            </a:r>
          </a:p>
          <a:p>
            <a:pPr algn="just">
              <a:lnSpc>
                <a:spcPct val="150000"/>
              </a:lnSpc>
            </a:pPr>
            <a:r>
              <a:rPr lang="ar-IQ"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فالنظرة التكاملية ترى العنف ظاهرة إنسانية واجتماعية ذات أبعاد متعددة ومتداخلة فـي نفس الوقت وهي بذلك ترفض النظرة الأحادية أو التفسير الأحادي الذي ينظر للعنف من زاوية واحدة ذلك أن هذا التفسير لا يتفق مع تعدد وتشابك العوامل المتعددة والمسببة للعنف ومع تعـدد أشكال وصور العنف وكذلك مع اختلاف وتعدد نوعية الممارسة الفرديـة والجماعيـة للعنـف وبالتالي فإن الاعتماد على التفسير الأحادي ومحاولة الترويج له بحثياً ونظرياً هـو نوعـاً مـن أنواع التعصب العلمي الذي يربك التقدم العلمي وتكون نتائجه مشوهة مما قد يترتب عليه مزيداً من الفوضى الإنسانية والعبث ومزيداً من العنف</a:t>
            </a:r>
            <a:r>
              <a:rPr lang="ar-IQ" sz="2000" b="1" dirty="0">
                <a:solidFill>
                  <a:schemeClr val="accent3">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2000" b="1" dirty="0">
              <a:solidFill>
                <a:schemeClr val="accent3">
                  <a:lumMod val="50000"/>
                </a:schemeClr>
              </a:solidFill>
            </a:endParaRPr>
          </a:p>
        </p:txBody>
      </p:sp>
    </p:spTree>
    <p:extLst>
      <p:ext uri="{BB962C8B-B14F-4D97-AF65-F5344CB8AC3E}">
        <p14:creationId xmlns:p14="http://schemas.microsoft.com/office/powerpoint/2010/main" val="331546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726CE19-19B3-4ACA-A5A2-9F323749F2A0}"/>
              </a:ext>
            </a:extLst>
          </p:cNvPr>
          <p:cNvSpPr txBox="1"/>
          <p:nvPr/>
        </p:nvSpPr>
        <p:spPr>
          <a:xfrm>
            <a:off x="179512" y="1186630"/>
            <a:ext cx="8496944" cy="5018682"/>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lnSpc>
                <a:spcPct val="15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كما أن النظرة التكاملية تؤمن بضرورة تكاتف التخصصـات المختلفـة وتنظـر إلـى إسهامات ودراسات هذه التخصصات نظرة إيجابية يتم الاستفادة من نتائجها لتدعيم الفهم الناضج لهذه الظاهرة التي يعد الإنسان محور اهتمامها ولذلك فإن كل التخصصات يمكن أن يكون لهـا تأثيراً إيجابياً في هذا الجانب إضافة لكل المدارس والاتجاهات الفكرية</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وتشير العديد من الدراسات والمؤلفات العلمية إلى أهمية التفسـيرات التكامليـة للعنـف وتتفق على ضرورة الاعتماد على هذه التفسيرات تفسيراً لظاهرة العنف ضمن إطار الاتجاه التكاملي تركز فيه على إيضاح تفاعل عناصر العنف أطلقت عليه اسم عناصر دائرة العنف كما في الشكل التالي</a:t>
            </a:r>
            <a:r>
              <a:rPr lang="ar-IQ" sz="2400" b="1" dirty="0">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 نموذج تفاعل عناصر دائرة العنف المكون البيولوجي</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806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91F8BA5-DFFF-4EBE-922D-8FACFC0D0BB0}"/>
              </a:ext>
            </a:extLst>
          </p:cNvPr>
          <p:cNvPicPr>
            <a:picLocks noChangeAspect="1"/>
          </p:cNvPicPr>
          <p:nvPr/>
        </p:nvPicPr>
        <p:blipFill>
          <a:blip r:embed="rId2"/>
          <a:stretch>
            <a:fillRect/>
          </a:stretch>
        </p:blipFill>
        <p:spPr>
          <a:xfrm>
            <a:off x="633904" y="38524"/>
            <a:ext cx="8258575" cy="6780952"/>
          </a:xfrm>
          <a:prstGeom prst="rect">
            <a:avLst/>
          </a:prstGeom>
        </p:spPr>
      </p:pic>
    </p:spTree>
    <p:extLst>
      <p:ext uri="{BB962C8B-B14F-4D97-AF65-F5344CB8AC3E}">
        <p14:creationId xmlns:p14="http://schemas.microsoft.com/office/powerpoint/2010/main" val="125409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DFA954-4CA4-4B27-B8EF-C9B82EB6672C}"/>
              </a:ext>
            </a:extLst>
          </p:cNvPr>
          <p:cNvSpPr txBox="1"/>
          <p:nvPr/>
        </p:nvSpPr>
        <p:spPr>
          <a:xfrm>
            <a:off x="1251074" y="2492896"/>
            <a:ext cx="7416824" cy="373595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lnSpc>
                <a:spcPct val="15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ar-SA" sz="20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تعد ظاهرة العنف مظهراً من مظاهر الحياة العصرية، بل إنها المظهر الأكثر وضوحاً، وتأثيراً في الحياة الإنسانية، وهي ظاهرة ذات أبعاد نفسية واجتماعية ودينية واقتصادية وسياسية وقانونية تتفاعل وتظهر وتمارس بأشكال وصور تشوه معالم الإنسانية، وتقضي علـى ملامـح الخيرية</a:t>
            </a:r>
            <a:r>
              <a:rPr lang="en-US"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وأن ظاهرة العنف ظاهرة نفسية إنسانية معقدة، كانت موجودة منذ القدم، إلا أنها أصبحت سمة العصر، حيث تعددت أشكاله واختلفت مجالاتـه، ممـا يتطلب الاهتمام من الباحثين ودراسة هذه الظاهرة لتقديم التفسيرات العلمية لها، وذلـك لإيجـاد الحلول لخفض سلوكيات العنف عند الشباب المراهقين وتحسين درجة التوافق والصحة النفسـية لديه</a:t>
            </a:r>
            <a:r>
              <a:rPr lang="ar-IQ"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م.</a:t>
            </a:r>
            <a:endParaRPr lang="en-US" sz="18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8" descr="صور لا للعنف | المرسال">
            <a:extLst>
              <a:ext uri="{FF2B5EF4-FFF2-40B4-BE49-F238E27FC236}">
                <a16:creationId xmlns:a16="http://schemas.microsoft.com/office/drawing/2014/main" id="{27CC12CD-0910-421F-9AD9-87C982ED8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وقف العنف ضد المرأة PNG | صور PNG EPS تحميل مجاني - Pikbest">
            <a:extLst>
              <a:ext uri="{FF2B5EF4-FFF2-40B4-BE49-F238E27FC236}">
                <a16:creationId xmlns:a16="http://schemas.microsoft.com/office/drawing/2014/main" id="{E817FB30-9871-4E9F-821C-5407CA0F6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4977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علاج رسول الله لمشكلة العنف والإرهاب| قصة الإسلام">
            <a:extLst>
              <a:ext uri="{FF2B5EF4-FFF2-40B4-BE49-F238E27FC236}">
                <a16:creationId xmlns:a16="http://schemas.microsoft.com/office/drawing/2014/main" id="{85138A98-4C8E-42EE-BA78-5A0866D16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365" y="349771"/>
            <a:ext cx="1805785"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2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B6D5DDE-E61B-4D7D-8C73-93E006AC7625}"/>
              </a:ext>
            </a:extLst>
          </p:cNvPr>
          <p:cNvPicPr>
            <a:picLocks noChangeAspect="1"/>
          </p:cNvPicPr>
          <p:nvPr/>
        </p:nvPicPr>
        <p:blipFill>
          <a:blip r:embed="rId2"/>
          <a:stretch>
            <a:fillRect/>
          </a:stretch>
        </p:blipFill>
        <p:spPr>
          <a:xfrm>
            <a:off x="827584" y="1484784"/>
            <a:ext cx="7904762" cy="5040560"/>
          </a:xfrm>
          <a:prstGeom prst="rect">
            <a:avLst/>
          </a:prstGeom>
        </p:spPr>
      </p:pic>
    </p:spTree>
    <p:extLst>
      <p:ext uri="{BB962C8B-B14F-4D97-AF65-F5344CB8AC3E}">
        <p14:creationId xmlns:p14="http://schemas.microsoft.com/office/powerpoint/2010/main" val="412180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الراي» تضع «عنف الشوارع» تحت المجهر: 8 أسباب رئيسية و10 حلول - الراي">
            <a:extLst>
              <a:ext uri="{FF2B5EF4-FFF2-40B4-BE49-F238E27FC236}">
                <a16:creationId xmlns:a16="http://schemas.microsoft.com/office/drawing/2014/main" id="{0950773F-A028-425B-98FD-995F75834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195262"/>
            <a:ext cx="8280920" cy="6467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كيف يمكن معالجة العنف الأسري - عنب بلدي">
            <a:extLst>
              <a:ext uri="{FF2B5EF4-FFF2-40B4-BE49-F238E27FC236}">
                <a16:creationId xmlns:a16="http://schemas.microsoft.com/office/drawing/2014/main" id="{EFF941DB-8657-4181-A9C6-A642C7684F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7584" y="404664"/>
            <a:ext cx="144016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9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fld id="{896D7160-9C86-40BC-B3F7-6257957A4244}" type="slidenum">
              <a:rPr kumimoji="1" lang="ar-SA" altLang="en-US" smtClean="0">
                <a:latin typeface="Times New Roman" pitchFamily="18" charset="0"/>
                <a:cs typeface="Times New Roman" pitchFamily="18" charset="0"/>
              </a:rPr>
              <a:pPr fontAlgn="base">
                <a:spcBef>
                  <a:spcPct val="0"/>
                </a:spcBef>
                <a:spcAft>
                  <a:spcPct val="0"/>
                </a:spcAft>
              </a:pPr>
              <a:t>22</a:t>
            </a:fld>
            <a:endParaRPr kumimoji="1" lang="en-US" altLang="en-US">
              <a:latin typeface="Times New Roman" pitchFamily="18" charset="0"/>
              <a:cs typeface="Times New Roman" pitchFamily="18" charset="0"/>
            </a:endParaRPr>
          </a:p>
        </p:txBody>
      </p:sp>
      <p:sp>
        <p:nvSpPr>
          <p:cNvPr id="4" name="Rectangle 5"/>
          <p:cNvSpPr txBox="1">
            <a:spLocks noChangeArrowheads="1"/>
          </p:cNvSpPr>
          <p:nvPr/>
        </p:nvSpPr>
        <p:spPr>
          <a:xfrm>
            <a:off x="1000125" y="785813"/>
            <a:ext cx="6681788" cy="838200"/>
          </a:xfrm>
          <a:prstGeom prst="rect">
            <a:avLst/>
          </a:prstGeom>
          <a:ln>
            <a:solidFill>
              <a:srgbClr val="FF0000"/>
            </a:solidFill>
          </a:ln>
        </p:spPr>
        <p:txBody>
          <a:bodyPr/>
          <a:lstStyle/>
          <a:p>
            <a:pPr marL="273050" indent="-273050" algn="ctr">
              <a:spcBef>
                <a:spcPct val="20000"/>
              </a:spcBef>
              <a:buClr>
                <a:srgbClr val="0BD0D9"/>
              </a:buClr>
              <a:buSzPct val="95000"/>
              <a:defRPr/>
            </a:pPr>
            <a:r>
              <a:rPr lang="ar-AE" sz="4400" b="1" dirty="0">
                <a:solidFill>
                  <a:srgbClr val="C00000"/>
                </a:solidFill>
                <a:effectLst>
                  <a:outerShdw blurRad="38100" dist="38100" dir="2700000" algn="tl">
                    <a:srgbClr val="000000"/>
                  </a:outerShdw>
                </a:effectLst>
                <a:ea typeface="Majalla UI"/>
                <a:cs typeface="Majalla UI"/>
              </a:rPr>
              <a:t>شكراً لحسن استماعكم</a:t>
            </a:r>
            <a:endParaRPr lang="en-US" sz="4400" b="1" dirty="0">
              <a:solidFill>
                <a:srgbClr val="C00000"/>
              </a:solidFill>
              <a:effectLst>
                <a:outerShdw blurRad="38100" dist="38100" dir="2700000" algn="tl">
                  <a:srgbClr val="000000"/>
                </a:outerShdw>
              </a:effectLst>
              <a:ea typeface="Majalla UI"/>
              <a:cs typeface="Majalla UI"/>
            </a:endParaRPr>
          </a:p>
        </p:txBody>
      </p:sp>
      <p:sp>
        <p:nvSpPr>
          <p:cNvPr id="5" name="Rectangle 4"/>
          <p:cNvSpPr/>
          <p:nvPr/>
        </p:nvSpPr>
        <p:spPr>
          <a:xfrm>
            <a:off x="2143108" y="1285860"/>
            <a:ext cx="4805156" cy="2287156"/>
          </a:xfrm>
          <a:prstGeom prst="rect">
            <a:avLst/>
          </a:prstGeom>
        </p:spPr>
        <p:txBody>
          <a:bodyPr spcFirstLastPara="1">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الدكتور</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ة</a:t>
            </a: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أمل عبدا لرزاق المنصوري</a:t>
            </a:r>
            <a:b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كلية التربية لل</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علوم الانسانية</a:t>
            </a:r>
            <a:b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b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جامعة البصرة</a:t>
            </a:r>
            <a:b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581" name="Rectangle 5"/>
          <p:cNvSpPr>
            <a:spLocks noChangeArrowheads="1"/>
          </p:cNvSpPr>
          <p:nvPr/>
        </p:nvSpPr>
        <p:spPr bwMode="auto">
          <a:xfrm>
            <a:off x="4146550" y="5681663"/>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F91950D5-6BA8-4585-BB13-203EB813732C}" type="datetime3">
              <a:rPr lang="en-US" b="1">
                <a:solidFill>
                  <a:srgbClr val="002060"/>
                </a:solidFill>
              </a:rPr>
              <a:pPr/>
              <a:t>11 October 2023</a:t>
            </a:fld>
            <a:endParaRPr lang="en-US" b="1">
              <a:solidFill>
                <a:srgbClr val="002060"/>
              </a:solidFill>
            </a:endParaRPr>
          </a:p>
        </p:txBody>
      </p:sp>
      <p:sp>
        <p:nvSpPr>
          <p:cNvPr id="24582" name="عنصر نائب للتذييل 4"/>
          <p:cNvSpPr>
            <a:spLocks noGrp="1"/>
          </p:cNvSpPr>
          <p:nvPr>
            <p:ph type="ftr" sz="quarter" idx="11"/>
          </p:nvPr>
        </p:nvSpPr>
        <p:spPr bwMode="auto">
          <a:xfrm>
            <a:off x="1214438" y="5613400"/>
            <a:ext cx="3305175"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r>
              <a:rPr kumimoji="1" lang="ar-IQ" sz="1800" b="1" dirty="0">
                <a:solidFill>
                  <a:srgbClr val="002060"/>
                </a:solidFill>
                <a:latin typeface="Times New Roman" pitchFamily="18" charset="0"/>
                <a:cs typeface="Times New Roman" pitchFamily="18" charset="0"/>
              </a:rPr>
              <a:t>أ.د. </a:t>
            </a:r>
            <a:r>
              <a:rPr kumimoji="1" lang="ar-IQ" sz="2000" b="1" dirty="0">
                <a:solidFill>
                  <a:srgbClr val="002060"/>
                </a:solidFill>
                <a:latin typeface="Rockwell Extra Bold"/>
                <a:cs typeface="Times New Roman" pitchFamily="18" charset="0"/>
              </a:rPr>
              <a:t>أمــ المنصور</a:t>
            </a:r>
            <a:r>
              <a:rPr kumimoji="1" lang="ar-SA" sz="2000" b="1" dirty="0">
                <a:solidFill>
                  <a:srgbClr val="002060"/>
                </a:solidFill>
                <a:latin typeface="Rockwell Extra Bold"/>
                <a:cs typeface="Times New Roman" pitchFamily="18" charset="0"/>
              </a:rPr>
              <a:t>ي</a:t>
            </a:r>
            <a:r>
              <a:rPr kumimoji="1" lang="ar-IQ" sz="2000" b="1" dirty="0">
                <a:solidFill>
                  <a:srgbClr val="002060"/>
                </a:solidFill>
                <a:latin typeface="Rockwell Extra Bold"/>
                <a:cs typeface="Times New Roman" pitchFamily="18" charset="0"/>
              </a:rPr>
              <a:t> ـــل</a:t>
            </a:r>
            <a:endParaRPr kumimoji="1" lang="en-US" sz="4000" b="1" dirty="0">
              <a:solidFill>
                <a:srgbClr val="002060"/>
              </a:solidFill>
              <a:latin typeface="Rockwell Extra Bold"/>
              <a:cs typeface="Times New Roman" pitchFamily="18" charset="0"/>
            </a:endParaRPr>
          </a:p>
        </p:txBody>
      </p:sp>
      <p:pic>
        <p:nvPicPr>
          <p:cNvPr id="8" name="Picture 10" descr="C:\Users\Dr.Mohamed\Documents\22695_1118384364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43063"/>
            <a:ext cx="1939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714500"/>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85938"/>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192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nodeType="afterGroup">
                            <p:stCondLst>
                              <p:cond delay="4000"/>
                            </p:stCondLst>
                            <p:childTnLst>
                              <p:par>
                                <p:cTn id="13" presetID="19" presetClass="exit" presetSubtype="10" fill="hold" nodeType="afterEffect">
                                  <p:stCondLst>
                                    <p:cond delay="0"/>
                                  </p:stCondLst>
                                  <p:childTnLst>
                                    <p:anim calcmode="lin" valueType="num">
                                      <p:cBhvr>
                                        <p:cTn id="14" dur="5000"/>
                                        <p:tgtEl>
                                          <p:spTgt spid="8"/>
                                        </p:tgtEl>
                                        <p:attrNameLst>
                                          <p:attrName>ppt_h</p:attrName>
                                        </p:attrNameLst>
                                      </p:cBhvr>
                                      <p:tavLst>
                                        <p:tav tm="0">
                                          <p:val>
                                            <p:strVal val="ppt_h"/>
                                          </p:val>
                                        </p:tav>
                                        <p:tav tm="100000">
                                          <p:val>
                                            <p:strVal val="ppt_h"/>
                                          </p:val>
                                        </p:tav>
                                      </p:tavLst>
                                    </p:anim>
                                    <p:anim calcmode="lin" valueType="num">
                                      <p:cBhvr>
                                        <p:cTn id="15"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8"/>
                                        </p:tgtEl>
                                        <p:attrNameLst>
                                          <p:attrName>style.visibility</p:attrName>
                                        </p:attrNameLst>
                                      </p:cBhvr>
                                      <p:to>
                                        <p:strVal val="hidden"/>
                                      </p:to>
                                    </p:set>
                                  </p:childTnLst>
                                </p:cTn>
                              </p:par>
                            </p:childTnLst>
                          </p:cTn>
                        </p:par>
                        <p:par>
                          <p:cTn id="17" fill="hold" nodeType="afterGroup">
                            <p:stCondLst>
                              <p:cond delay="90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E6EDB9E-B6D1-4F30-9E2E-23C45B55457D}"/>
              </a:ext>
            </a:extLst>
          </p:cNvPr>
          <p:cNvSpPr txBox="1"/>
          <p:nvPr/>
        </p:nvSpPr>
        <p:spPr>
          <a:xfrm>
            <a:off x="971600" y="1772816"/>
            <a:ext cx="7704856" cy="4553234"/>
          </a:xfrm>
          <a:prstGeom prst="rect">
            <a:avLst/>
          </a:prstGeom>
          <a:solidFill>
            <a:schemeClr val="accent2">
              <a:lumMod val="20000"/>
              <a:lumOff val="80000"/>
            </a:schemeClr>
          </a:solidFill>
          <a:effectLst>
            <a:innerShdw blurRad="114300">
              <a:prstClr val="black"/>
            </a:innerShdw>
          </a:effectLst>
        </p:spPr>
        <p:txBody>
          <a:bodyPr wrap="square">
            <a:spAutoFit/>
          </a:bodyPr>
          <a:lstStyle/>
          <a:p>
            <a:pPr algn="r" rtl="1">
              <a:lnSpc>
                <a:spcPct val="107000"/>
              </a:lnSpc>
              <a:spcAft>
                <a:spcPts val="800"/>
              </a:spcAft>
            </a:pPr>
            <a:endParaRPr lang="ar-IQ" sz="2400" b="1" dirty="0">
              <a:solidFill>
                <a:schemeClr val="accent3">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كل فعل ظاهر أو مستتر مباشر أو غير مباشر مادي أو معنـوي موجـه الأذى بالذات أو بآخر أو جماعة أو ملكية أحد منهم" </a:t>
            </a:r>
            <a:endParaRPr lang="ar-IQ"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r>
              <a:rPr lang="ar-IQ" sz="2000" b="1" dirty="0">
                <a:latin typeface="Calibri" panose="020F0502020204030204" pitchFamily="34" charset="0"/>
                <a:ea typeface="Calibri" panose="020F0502020204030204" pitchFamily="34" charset="0"/>
                <a:cs typeface="Arial" panose="020B0604020202020204" pitchFamily="34" charset="0"/>
              </a:rPr>
              <a:t>  وينظر</a:t>
            </a:r>
            <a:r>
              <a:rPr lang="ar-SA" sz="2000" b="1" dirty="0">
                <a:effectLst/>
                <a:latin typeface="Calibri" panose="020F0502020204030204" pitchFamily="34" charset="0"/>
                <a:ea typeface="Calibri" panose="020F0502020204030204" pitchFamily="34" charset="0"/>
                <a:cs typeface="Arial" panose="020B0604020202020204" pitchFamily="34" charset="0"/>
              </a:rPr>
              <a:t> للعنف "بأنه الميل إلى الاعتـداء والتشـاجر والانتقـام والمشاركة والمعاندة والميل للتحدي، والتلذذ في نقد الآخرين وكشف أخطائهم وإظهارهم بمظهر الضعف والعجز والاتجاه نحو التعذيب، والتنغيص، وتعكير الجو، والتشـهير، وإحـداث الفـتن والنوبات الغضبية بصورها المختلفة</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a:t>
            </a:r>
            <a:endParaRPr lang="ar-IQ"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ar-IQ"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r>
              <a:rPr lang="ar-IQ" sz="20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    </a:t>
            </a:r>
            <a:r>
              <a:rPr lang="en-US"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كما يمكن النظر للعنف باعتباره "استجابة فجة من السـلوك العـدواني تتسـم بالشـدة، والتصلب تجاه شخص ما، أو موضع معين، ولا يمكن إخفاؤها، أو التحايل عليها، وإذا استمرت في الازدياد نتيجة للتوتر فإنها تكون مدمرة" </a:t>
            </a:r>
            <a:endParaRPr lang="ar-IQ" sz="2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4" name="تمرير: أفقي 3">
            <a:extLst>
              <a:ext uri="{FF2B5EF4-FFF2-40B4-BE49-F238E27FC236}">
                <a16:creationId xmlns:a16="http://schemas.microsoft.com/office/drawing/2014/main" id="{7121EAF6-684E-4AE0-866B-33150D0650BD}"/>
              </a:ext>
            </a:extLst>
          </p:cNvPr>
          <p:cNvSpPr/>
          <p:nvPr/>
        </p:nvSpPr>
        <p:spPr>
          <a:xfrm>
            <a:off x="2339752" y="332656"/>
            <a:ext cx="5472608" cy="108012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b="1" dirty="0">
                <a:solidFill>
                  <a:schemeClr val="accent3">
                    <a:lumMod val="60000"/>
                    <a:lumOff val="40000"/>
                  </a:schemeClr>
                </a:solidFill>
              </a:rPr>
              <a:t>مفهوم العنف</a:t>
            </a:r>
            <a:endParaRPr lang="en-US" sz="4000" b="1" dirty="0">
              <a:solidFill>
                <a:schemeClr val="accent3">
                  <a:lumMod val="60000"/>
                  <a:lumOff val="40000"/>
                </a:schemeClr>
              </a:solidFill>
            </a:endParaRPr>
          </a:p>
        </p:txBody>
      </p:sp>
      <p:pic>
        <p:nvPicPr>
          <p:cNvPr id="5" name="Picture 10" descr="ضرب الزوجة ,العنف الاسرى,حكم ضرب الزوج لزوجته 2024. - دار الامارات">
            <a:extLst>
              <a:ext uri="{FF2B5EF4-FFF2-40B4-BE49-F238E27FC236}">
                <a16:creationId xmlns:a16="http://schemas.microsoft.com/office/drawing/2014/main" id="{92C157DD-61E7-42C6-B6CE-71DB583A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2729"/>
            <a:ext cx="1440160" cy="151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16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78D7699-03C9-400B-875B-33154DCC28CA}"/>
              </a:ext>
            </a:extLst>
          </p:cNvPr>
          <p:cNvSpPr txBox="1"/>
          <p:nvPr/>
        </p:nvSpPr>
        <p:spPr>
          <a:xfrm>
            <a:off x="1187622" y="220301"/>
            <a:ext cx="7704857" cy="335668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rtl="1">
              <a:lnSpc>
                <a:spcPct val="150000"/>
              </a:lnSpc>
              <a:spcAft>
                <a:spcPts val="800"/>
              </a:spcAft>
            </a:pPr>
            <a:r>
              <a:rPr lang="ar-IQ" sz="2400" b="1" dirty="0">
                <a:latin typeface="Calibri" panose="020F0502020204030204" pitchFamily="34" charset="0"/>
                <a:ea typeface="Calibri" panose="020F0502020204030204" pitchFamily="34" charset="0"/>
                <a:cs typeface="Arial" panose="020B0604020202020204" pitchFamily="34" charset="0"/>
              </a:rPr>
              <a:t>وبشكل فان </a:t>
            </a:r>
            <a:r>
              <a:rPr lang="ar-SA" sz="2400" b="1" dirty="0">
                <a:effectLst/>
                <a:latin typeface="Calibri" panose="020F0502020204030204" pitchFamily="34" charset="0"/>
                <a:ea typeface="Calibri" panose="020F0502020204030204" pitchFamily="34" charset="0"/>
                <a:cs typeface="Arial" panose="020B0604020202020204" pitchFamily="34" charset="0"/>
              </a:rPr>
              <a:t>العنف "ممارسة القوة البدنية لإنزال الأذى بالأشـخاص أو الممتلكات كما أنه الفعل أو المعاملة التي تحدث ضرراً جسـمانياً أو التـدخل فـي الحريـة الشخصية، والعنف مستويات مختلفة تبدأ بالعنف اللفظي الذي يتمثل في السب والتوبيخ، والعنف البدني الذي يتمثل في الضرب والمشاجرة والتعدي على الآخرين، وأخيراً العنف التنفيذي ويتمثل في التفكير في القتل والتعدي على الآخرين أو على ممتلكاتهم بالقوة</a:t>
            </a:r>
            <a:r>
              <a:rPr lang="en-US" sz="2400" b="1" dirty="0">
                <a:effectLst/>
                <a:latin typeface="Calibri" panose="020F0502020204030204" pitchFamily="34" charset="0"/>
                <a:ea typeface="Calibri" panose="020F0502020204030204" pitchFamily="34" charset="0"/>
                <a:cs typeface="Arial" panose="020B0604020202020204" pitchFamily="34" charset="0"/>
              </a:rPr>
              <a:t>".</a:t>
            </a:r>
          </a:p>
        </p:txBody>
      </p:sp>
      <p:pic>
        <p:nvPicPr>
          <p:cNvPr id="4" name="صورة 3">
            <a:extLst>
              <a:ext uri="{FF2B5EF4-FFF2-40B4-BE49-F238E27FC236}">
                <a16:creationId xmlns:a16="http://schemas.microsoft.com/office/drawing/2014/main" id="{E2FDA341-2671-4828-B196-A7B39CE5A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16903"/>
            <a:ext cx="1296144" cy="1296144"/>
          </a:xfrm>
          <a:prstGeom prst="rect">
            <a:avLst/>
          </a:prstGeom>
        </p:spPr>
      </p:pic>
      <p:pic>
        <p:nvPicPr>
          <p:cNvPr id="5" name="Picture 8" descr="j0232130">
            <a:extLst>
              <a:ext uri="{FF2B5EF4-FFF2-40B4-BE49-F238E27FC236}">
                <a16:creationId xmlns:a16="http://schemas.microsoft.com/office/drawing/2014/main" id="{5CBB50B4-D0D2-4B75-BBAA-B76D11A80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2232247" cy="332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7299283-8E28-48D6-9598-77580014B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915358"/>
            <a:ext cx="2880221" cy="289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a:extLst>
              <a:ext uri="{FF2B5EF4-FFF2-40B4-BE49-F238E27FC236}">
                <a16:creationId xmlns:a16="http://schemas.microsoft.com/office/drawing/2014/main" id="{8CF7DF11-BAEE-4A9E-A23D-9C961BB35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050" y="3903351"/>
            <a:ext cx="3471217" cy="289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7135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D21F7C2-4643-4A7E-B5A2-556720801F24}"/>
              </a:ext>
            </a:extLst>
          </p:cNvPr>
          <p:cNvSpPr txBox="1"/>
          <p:nvPr/>
        </p:nvSpPr>
        <p:spPr>
          <a:xfrm>
            <a:off x="287524" y="1014870"/>
            <a:ext cx="8568952" cy="664797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50000"/>
              </a:lnSpc>
              <a:buFont typeface="Arial" panose="020B0604020202020204" pitchFamily="34" charset="0"/>
              <a:buChar char="•"/>
            </a:pPr>
            <a:r>
              <a:rPr lang="ar-IQ" sz="2000" b="1" i="0" dirty="0">
                <a:solidFill>
                  <a:srgbClr val="002060"/>
                </a:solidFill>
                <a:effectLst/>
                <a:highlight>
                  <a:srgbClr val="FFFF00"/>
                </a:highlight>
                <a:latin typeface="DroidArabicKufi-Regular"/>
              </a:rPr>
              <a:t>الأسرة: </a:t>
            </a:r>
            <a:r>
              <a:rPr lang="ar-IQ" sz="2000" b="1" i="0" dirty="0">
                <a:solidFill>
                  <a:srgbClr val="002060"/>
                </a:solidFill>
                <a:effectLst/>
                <a:latin typeface="DroidArabicKufi-Regular"/>
              </a:rPr>
              <a:t>قد تكون الأسرة من أسباب العنف وذلك من خلال التوبيخ والنقد والتحقير، وتجاهل تمامًا عبارات التشجيع والمديح لأولادهم، علاوة على ذلك تكليف الابن بما لا يستحمل أو يطيق، أو إجباره على فعل أشياء وتحقيقها ما استطاع الوالدان تحقيقها سابقًا كل ذلك قد يولد العنف لدى الأبناء، كما يدخل تعاطي الوالدان المخدرات والمسكرات تحت بند العنف الأسري، إلا إنه كاد أن يكون أهم بند فيهما، لأن التربية لها دور كبير في تكوين شخصية الطفل وتعديل سلوكه.</a:t>
            </a:r>
          </a:p>
          <a:p>
            <a:pPr algn="just">
              <a:lnSpc>
                <a:spcPct val="150000"/>
              </a:lnSpc>
              <a:buFont typeface="Arial" panose="020B0604020202020204" pitchFamily="34" charset="0"/>
              <a:buChar char="•"/>
            </a:pPr>
            <a:r>
              <a:rPr lang="ar-IQ" sz="2000" b="1" i="0" dirty="0">
                <a:solidFill>
                  <a:srgbClr val="002060"/>
                </a:solidFill>
                <a:effectLst/>
                <a:highlight>
                  <a:srgbClr val="FFFF00"/>
                </a:highlight>
                <a:latin typeface="DroidArabicKufi-Regular"/>
              </a:rPr>
              <a:t>الشعور بالنقص: </a:t>
            </a:r>
            <a:r>
              <a:rPr lang="ar-IQ" sz="2000" b="1" i="0" dirty="0">
                <a:solidFill>
                  <a:srgbClr val="002060"/>
                </a:solidFill>
                <a:effectLst/>
                <a:latin typeface="DroidArabicKufi-Regular"/>
              </a:rPr>
              <a:t>هذا النوع من الشعور أكثر شيوعًا عند الأطفال الأيتام  أو الأبناء غير الشرعيين، نتيجة لعد توجيههم وحصولهم على الرعاية والاهتمام، فينشأ بداخلهم شعور بالحقد على مجتمعاتهم، مما يجعلهم أكثر حدٍة وعصيان، علاوة على ذلك سوء التربية والمعاملة التي واجهتهم أثناء تربيتهم أو دخولهم المدارس، لذا يجب المحافظة على شعورهم وتجنب إيذائهم بالألفاظ حتى لا يتحول عندهم إلى دافع للانتقام.</a:t>
            </a:r>
          </a:p>
          <a:p>
            <a:pPr algn="just">
              <a:lnSpc>
                <a:spcPct val="150000"/>
              </a:lnSpc>
              <a:buFont typeface="Arial" panose="020B0604020202020204" pitchFamily="34" charset="0"/>
              <a:buChar char="•"/>
            </a:pPr>
            <a:r>
              <a:rPr lang="ar-IQ" sz="2000" b="1" i="0" dirty="0">
                <a:solidFill>
                  <a:srgbClr val="002060"/>
                </a:solidFill>
                <a:effectLst/>
                <a:highlight>
                  <a:srgbClr val="FFFF00"/>
                </a:highlight>
                <a:latin typeface="DroidArabicKufi-Regular"/>
              </a:rPr>
              <a:t>الإعلام</a:t>
            </a:r>
            <a:r>
              <a:rPr lang="ar-IQ" sz="2000" b="1" i="0" dirty="0">
                <a:solidFill>
                  <a:srgbClr val="002060"/>
                </a:solidFill>
                <a:effectLst/>
                <a:latin typeface="DroidArabicKufi-Regular"/>
              </a:rPr>
              <a:t>: خاصًة الإعلام المرئي منه، وذلك لما يحتويه على مشاهد عنف ودماء وبلطجة مع تعظيم أبطال هذه المشاهد، مما يرسخ في ذهن الطفل أن البطولة تتمثل في الضرب والعنف والقتل فيحاول تقليد هذه المشاهد حتى يكون بطلًا في نظر الآخرين.</a:t>
            </a:r>
          </a:p>
          <a:p>
            <a:pPr>
              <a:buFont typeface="Arial" panose="020B0604020202020204" pitchFamily="34" charset="0"/>
              <a:buChar char="•"/>
            </a:pPr>
            <a:endParaRPr lang="ar-IQ" b="0" i="0" dirty="0">
              <a:solidFill>
                <a:srgbClr val="333333"/>
              </a:solidFill>
              <a:effectLst/>
              <a:latin typeface="DroidArabicKufi-Regular"/>
            </a:endParaRPr>
          </a:p>
          <a:p>
            <a:pPr>
              <a:buFont typeface="Arial" panose="020B0604020202020204" pitchFamily="34" charset="0"/>
              <a:buChar char="•"/>
            </a:pPr>
            <a:endParaRPr lang="ar-IQ" b="0" i="0" dirty="0">
              <a:solidFill>
                <a:srgbClr val="333333"/>
              </a:solidFill>
              <a:effectLst/>
              <a:latin typeface="DroidArabicKufi-Regular"/>
            </a:endParaRPr>
          </a:p>
        </p:txBody>
      </p:sp>
      <p:sp>
        <p:nvSpPr>
          <p:cNvPr id="4" name="تمرير: أفقي 3">
            <a:extLst>
              <a:ext uri="{FF2B5EF4-FFF2-40B4-BE49-F238E27FC236}">
                <a16:creationId xmlns:a16="http://schemas.microsoft.com/office/drawing/2014/main" id="{EFC3E9F1-1165-40DD-85C5-0125AE5DE97D}"/>
              </a:ext>
            </a:extLst>
          </p:cNvPr>
          <p:cNvSpPr/>
          <p:nvPr/>
        </p:nvSpPr>
        <p:spPr>
          <a:xfrm>
            <a:off x="2411760" y="-24045"/>
            <a:ext cx="5040560" cy="108012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b="1" i="0" dirty="0">
                <a:solidFill>
                  <a:srgbClr val="333333"/>
                </a:solidFill>
                <a:effectLst/>
                <a:latin typeface="DroidArabicKufi-Regular"/>
              </a:rPr>
              <a:t>اسباب العنف واضراره</a:t>
            </a:r>
          </a:p>
        </p:txBody>
      </p:sp>
    </p:spTree>
    <p:extLst>
      <p:ext uri="{BB962C8B-B14F-4D97-AF65-F5344CB8AC3E}">
        <p14:creationId xmlns:p14="http://schemas.microsoft.com/office/powerpoint/2010/main" val="418645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CA61E34-0999-448F-920F-5C9716B5B8FE}"/>
              </a:ext>
            </a:extLst>
          </p:cNvPr>
          <p:cNvSpPr txBox="1"/>
          <p:nvPr/>
        </p:nvSpPr>
        <p:spPr>
          <a:xfrm>
            <a:off x="287524" y="178847"/>
            <a:ext cx="8568952" cy="650030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buFont typeface="Arial" panose="020B0604020202020204" pitchFamily="34" charset="0"/>
              <a:buChar char="•"/>
            </a:pPr>
            <a:r>
              <a:rPr lang="ar-IQ" sz="2000" b="1" i="0" dirty="0">
                <a:solidFill>
                  <a:srgbClr val="333333"/>
                </a:solidFill>
                <a:effectLst/>
                <a:highlight>
                  <a:srgbClr val="FFFF00"/>
                </a:highlight>
                <a:latin typeface="DroidArabicKufi-Regular"/>
              </a:rPr>
              <a:t>البطالة وضعف الاقتصاد: </a:t>
            </a:r>
            <a:r>
              <a:rPr lang="ar-IQ" sz="2000" b="1" i="0" dirty="0">
                <a:solidFill>
                  <a:schemeClr val="accent3">
                    <a:lumMod val="75000"/>
                  </a:schemeClr>
                </a:solidFill>
                <a:effectLst/>
                <a:latin typeface="DroidArabicKufi-Regular"/>
              </a:rPr>
              <a:t>إن البطالة وانتشار الفقر وضعف الاقتصاد كل ذلك يسبب الشعور باليأس، وانخفاض المستوى الاقتصادي للأسرة مع كثرة عددها وعدم توفر فرص عمل يؤدي ذلك إلى الضغط النفسي وتفشي العنف بينهم زعمًا منهم أنه وسيلة لحل المشكلات.</a:t>
            </a:r>
            <a:endParaRPr lang="ar-IQ" sz="2000" b="1" i="0" dirty="0">
              <a:solidFill>
                <a:schemeClr val="accent3">
                  <a:lumMod val="75000"/>
                </a:schemeClr>
              </a:solidFill>
              <a:effectLst/>
              <a:highlight>
                <a:srgbClr val="FFFF00"/>
              </a:highlight>
              <a:latin typeface="DroidArabicKufi-Regular"/>
            </a:endParaRPr>
          </a:p>
          <a:p>
            <a:pPr>
              <a:lnSpc>
                <a:spcPct val="150000"/>
              </a:lnSpc>
              <a:buFont typeface="Arial" panose="020B0604020202020204" pitchFamily="34" charset="0"/>
              <a:buChar char="•"/>
            </a:pPr>
            <a:r>
              <a:rPr lang="ar-IQ" sz="2000" b="1" i="0" dirty="0">
                <a:solidFill>
                  <a:schemeClr val="accent3">
                    <a:lumMod val="75000"/>
                  </a:schemeClr>
                </a:solidFill>
                <a:effectLst/>
                <a:highlight>
                  <a:srgbClr val="FFFF00"/>
                </a:highlight>
                <a:latin typeface="DroidArabicKufi-Regular"/>
              </a:rPr>
              <a:t>تعاطي المخدرات والمسكرات: </a:t>
            </a:r>
            <a:r>
              <a:rPr lang="ar-IQ" sz="2000" b="1" i="0" dirty="0">
                <a:solidFill>
                  <a:schemeClr val="accent3">
                    <a:lumMod val="75000"/>
                  </a:schemeClr>
                </a:solidFill>
                <a:effectLst/>
                <a:latin typeface="DroidArabicKufi-Regular"/>
              </a:rPr>
              <a:t>تعاطي مذهبات العقول من الكحوليات والمسكرات والمخدرات كل ذلك له أثر في تولد العنف ليس على الجانب العقلي والبدني فقط، ولكن يتعدى كل ذلك إلى تثبيط مراكز المراقبة في الدماغ، مما يجعل المتعاطي أكثر عنف وأكثر استجابة للعدوان بشكل أسرع دون وعي تحت سيطرة المؤثرات.</a:t>
            </a:r>
          </a:p>
          <a:p>
            <a:pPr>
              <a:lnSpc>
                <a:spcPct val="150000"/>
              </a:lnSpc>
              <a:buFont typeface="Arial" panose="020B0604020202020204" pitchFamily="34" charset="0"/>
              <a:buChar char="•"/>
            </a:pPr>
            <a:r>
              <a:rPr lang="ar-IQ" sz="2000" b="1" i="0" dirty="0">
                <a:solidFill>
                  <a:schemeClr val="accent3">
                    <a:lumMod val="75000"/>
                  </a:schemeClr>
                </a:solidFill>
                <a:effectLst/>
                <a:highlight>
                  <a:srgbClr val="FFFF00"/>
                </a:highlight>
                <a:latin typeface="DroidArabicKufi-Regular"/>
              </a:rPr>
              <a:t>المشاعر السلبية: </a:t>
            </a:r>
            <a:r>
              <a:rPr lang="ar-IQ" sz="2000" b="1" i="0" dirty="0">
                <a:solidFill>
                  <a:schemeClr val="accent3">
                    <a:lumMod val="75000"/>
                  </a:schemeClr>
                </a:solidFill>
                <a:effectLst/>
                <a:latin typeface="DroidArabicKufi-Regular"/>
              </a:rPr>
              <a:t>المشاعر السلبية من أهم الأسباب التي تؤدي إلى العنف رغبةً في التحكم بالشريك، أو لعدم الثقة بالذات، أو الغيرة، أو عدم القدرة على التحكم في مشاعر الغضب، أو الأشخاص الذين يراودهم إحساس بأنهم أقل مرتبة من أقرانهم في الدراسة أو في العمل أو في المستوي الاجتماعي أو الاقتصادي، لذا يجدهم يعطون رد فعل عنيف تجاه الآخرين.</a:t>
            </a:r>
          </a:p>
          <a:p>
            <a:pPr>
              <a:lnSpc>
                <a:spcPct val="150000"/>
              </a:lnSpc>
              <a:buFont typeface="Arial" panose="020B0604020202020204" pitchFamily="34" charset="0"/>
              <a:buChar char="•"/>
            </a:pPr>
            <a:r>
              <a:rPr lang="ar-IQ" sz="2000" b="1" i="0" dirty="0">
                <a:solidFill>
                  <a:schemeClr val="accent3">
                    <a:lumMod val="75000"/>
                  </a:schemeClr>
                </a:solidFill>
                <a:effectLst/>
                <a:highlight>
                  <a:srgbClr val="FFFF00"/>
                </a:highlight>
                <a:latin typeface="DroidArabicKufi-Regular"/>
              </a:rPr>
              <a:t>التأخر في النطق عند الأطفال: </a:t>
            </a:r>
            <a:r>
              <a:rPr lang="ar-IQ" sz="2000" b="1" i="0" dirty="0">
                <a:solidFill>
                  <a:schemeClr val="accent3">
                    <a:lumMod val="75000"/>
                  </a:schemeClr>
                </a:solidFill>
                <a:effectLst/>
                <a:latin typeface="DroidArabicKufi-Regular"/>
              </a:rPr>
              <a:t>الأطفال الذين يعانون من مشكلة تأخر في النطق تجدهم دائمًا أكثر عنفًا، وذلك لعدم قدرتهم على التواصل مع غيرهم وعدم فهم الآخرين لهم وتلبية احتياجاتهم، فيزيد ذلك من عصبية الطفل واندفاعه لفعل سلوك عدوانية حتى يلفت الانتباه ويحظى بالانتباه.</a:t>
            </a:r>
          </a:p>
        </p:txBody>
      </p:sp>
    </p:spTree>
    <p:extLst>
      <p:ext uri="{BB962C8B-B14F-4D97-AF65-F5344CB8AC3E}">
        <p14:creationId xmlns:p14="http://schemas.microsoft.com/office/powerpoint/2010/main" val="387663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حركة خارج السرب | العنف من خلال الشبكات الاجتماعية الافتراضية">
            <a:extLst>
              <a:ext uri="{FF2B5EF4-FFF2-40B4-BE49-F238E27FC236}">
                <a16:creationId xmlns:a16="http://schemas.microsoft.com/office/drawing/2014/main" id="{19C49D71-EA03-4B1E-BD01-103A59E65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800708"/>
            <a:ext cx="4860540" cy="4860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بحث عن العنف الأسري , ملف شامل عن العنف الأسري من واشكاله..">
            <a:extLst>
              <a:ext uri="{FF2B5EF4-FFF2-40B4-BE49-F238E27FC236}">
                <a16:creationId xmlns:a16="http://schemas.microsoft.com/office/drawing/2014/main" id="{B40E79EC-F417-4EB3-8329-51009966E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29718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شكل بيضاوي 1">
            <a:extLst>
              <a:ext uri="{FF2B5EF4-FFF2-40B4-BE49-F238E27FC236}">
                <a16:creationId xmlns:a16="http://schemas.microsoft.com/office/drawing/2014/main" id="{4046056A-B0CF-4299-AC45-029B971B6671}"/>
              </a:ext>
            </a:extLst>
          </p:cNvPr>
          <p:cNvSpPr/>
          <p:nvPr/>
        </p:nvSpPr>
        <p:spPr>
          <a:xfrm>
            <a:off x="179512" y="5949280"/>
            <a:ext cx="1080120" cy="606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93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القيم والعنف">
            <a:extLst>
              <a:ext uri="{FF2B5EF4-FFF2-40B4-BE49-F238E27FC236}">
                <a16:creationId xmlns:a16="http://schemas.microsoft.com/office/drawing/2014/main" id="{8C9069EF-CF24-4FE4-AACE-3565F647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81696" y="2182546"/>
            <a:ext cx="6485838" cy="2865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العنف المدرسي - YouTube">
            <a:extLst>
              <a:ext uri="{FF2B5EF4-FFF2-40B4-BE49-F238E27FC236}">
                <a16:creationId xmlns:a16="http://schemas.microsoft.com/office/drawing/2014/main" id="{1F42F5C2-25C2-4DF0-82F5-693921388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62" y="372162"/>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جمعية صبايا الخير للتنمية - أنواع العنف ضد المرأة : تعرّف الأمم المتحدة # العنف الممارس ضد المرأة بأنّه &quot;أيّ فعل عنيف تدفع إليه عصبية الجنس ويترتب  عليه، أو يرجح أن يترتب عليه،">
            <a:extLst>
              <a:ext uri="{FF2B5EF4-FFF2-40B4-BE49-F238E27FC236}">
                <a16:creationId xmlns:a16="http://schemas.microsoft.com/office/drawing/2014/main" id="{1BDE58B5-8FCF-4BE0-BD12-0A93D8B24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762" y="3483892"/>
            <a:ext cx="374441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ملتقى التوجيه الطلابي on X: &quot;أنواع العنف المدرسي تصميم أ ...">
            <a:extLst>
              <a:ext uri="{FF2B5EF4-FFF2-40B4-BE49-F238E27FC236}">
                <a16:creationId xmlns:a16="http://schemas.microsoft.com/office/drawing/2014/main" id="{B697EB02-FEA2-4CD8-A37E-8B8A50B9A4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83529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a:extLst>
              <a:ext uri="{FF2B5EF4-FFF2-40B4-BE49-F238E27FC236}">
                <a16:creationId xmlns:a16="http://schemas.microsoft.com/office/drawing/2014/main" id="{6D4E3584-38BA-480B-8FE4-BDD423A8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836519"/>
            <a:ext cx="1944216" cy="832841"/>
          </a:xfrm>
          <a:prstGeom prst="rect">
            <a:avLst/>
          </a:prstGeom>
        </p:spPr>
      </p:pic>
    </p:spTree>
    <p:extLst>
      <p:ext uri="{BB962C8B-B14F-4D97-AF65-F5344CB8AC3E}">
        <p14:creationId xmlns:p14="http://schemas.microsoft.com/office/powerpoint/2010/main" val="2780846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501</TotalTime>
  <Words>1978</Words>
  <Application>Microsoft Office PowerPoint</Application>
  <PresentationFormat>عرض على الشاشة (4:3)</PresentationFormat>
  <Paragraphs>51</Paragraphs>
  <Slides>22</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22</vt:i4>
      </vt:variant>
    </vt:vector>
  </HeadingPairs>
  <TitlesOfParts>
    <vt:vector size="31" baseType="lpstr">
      <vt:lpstr>Arial</vt:lpstr>
      <vt:lpstr>Calibri</vt:lpstr>
      <vt:lpstr>Century Schoolbook</vt:lpstr>
      <vt:lpstr>DroidArabicKufi-Regular</vt:lpstr>
      <vt:lpstr>Rockwell Extra Bold</vt:lpstr>
      <vt:lpstr>Times New Roman</vt:lpstr>
      <vt:lpstr>Wingdings</vt:lpstr>
      <vt:lpstr>Wingdings 2</vt:lpstr>
      <vt:lpstr>مشربية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hp</cp:lastModifiedBy>
  <cp:revision>36</cp:revision>
  <cp:lastPrinted>2022-12-21T18:50:49Z</cp:lastPrinted>
  <dcterms:created xsi:type="dcterms:W3CDTF">2019-12-03T16:36:10Z</dcterms:created>
  <dcterms:modified xsi:type="dcterms:W3CDTF">2023-10-11T00:12:53Z</dcterms:modified>
</cp:coreProperties>
</file>